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338" r:id="rId4"/>
    <p:sldId id="339" r:id="rId5"/>
    <p:sldId id="340" r:id="rId6"/>
    <p:sldId id="341" r:id="rId7"/>
    <p:sldId id="342" r:id="rId8"/>
    <p:sldId id="343" r:id="rId9"/>
    <p:sldId id="358" r:id="rId10"/>
    <p:sldId id="346" r:id="rId11"/>
    <p:sldId id="345" r:id="rId12"/>
    <p:sldId id="347" r:id="rId13"/>
    <p:sldId id="348" r:id="rId14"/>
    <p:sldId id="349" r:id="rId15"/>
    <p:sldId id="350" r:id="rId16"/>
    <p:sldId id="359" r:id="rId17"/>
    <p:sldId id="351" r:id="rId18"/>
    <p:sldId id="352" r:id="rId19"/>
    <p:sldId id="356" r:id="rId20"/>
    <p:sldId id="357" r:id="rId21"/>
    <p:sldId id="353" r:id="rId22"/>
    <p:sldId id="354" r:id="rId23"/>
    <p:sldId id="355" r:id="rId24"/>
    <p:sldId id="361" r:id="rId25"/>
    <p:sldId id="362" r:id="rId26"/>
    <p:sldId id="363" r:id="rId27"/>
    <p:sldId id="364" r:id="rId28"/>
    <p:sldId id="365" r:id="rId29"/>
    <p:sldId id="366" r:id="rId30"/>
    <p:sldId id="368" r:id="rId31"/>
    <p:sldId id="369" r:id="rId32"/>
    <p:sldId id="367" r:id="rId33"/>
    <p:sldId id="371" r:id="rId34"/>
    <p:sldId id="372" r:id="rId35"/>
    <p:sldId id="370" r:id="rId36"/>
    <p:sldId id="373" r:id="rId37"/>
    <p:sldId id="374" r:id="rId38"/>
    <p:sldId id="376" r:id="rId39"/>
    <p:sldId id="377" r:id="rId40"/>
    <p:sldId id="378" r:id="rId41"/>
    <p:sldId id="379" r:id="rId42"/>
    <p:sldId id="381" r:id="rId43"/>
    <p:sldId id="380" r:id="rId44"/>
    <p:sldId id="383" r:id="rId45"/>
    <p:sldId id="384" r:id="rId46"/>
    <p:sldId id="375" r:id="rId47"/>
    <p:sldId id="385" r:id="rId48"/>
    <p:sldId id="386" r:id="rId49"/>
    <p:sldId id="388" r:id="rId50"/>
    <p:sldId id="387" r:id="rId51"/>
    <p:sldId id="390" r:id="rId52"/>
    <p:sldId id="392" r:id="rId53"/>
    <p:sldId id="391" r:id="rId54"/>
    <p:sldId id="393" r:id="rId55"/>
    <p:sldId id="337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912"/>
    <a:srgbClr val="BA22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8"/>
    </p:cViewPr>
  </p:sorterViewPr>
  <p:notesViewPr>
    <p:cSldViewPr>
      <p:cViewPr varScale="1">
        <p:scale>
          <a:sx n="41" d="100"/>
          <a:sy n="41" d="100"/>
        </p:scale>
        <p:origin x="-14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1200"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1200"/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1200"/>
            </a:lvl1pPr>
          </a:lstStyle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1200"/>
            </a:lvl1pPr>
          </a:lstStyle>
          <a:p>
            <a:fld id="{B5219E26-07B7-4711-840D-BB8E12AE9C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27351BE-F01B-4330-9255-5ACEE9F4D2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CA694-C529-4E90-B0A4-F94DF8AC0212}" type="slidenum">
              <a:rPr lang="en-US"/>
              <a:pPr/>
              <a:t>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99F25-23F5-4053-ACB8-1706C472FDFB}" type="slidenum">
              <a:rPr lang="en-US"/>
              <a:pPr/>
              <a:t>10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6BA87-AB6C-4A5C-9F20-DEA5E42C827C}" type="slidenum">
              <a:rPr lang="en-US"/>
              <a:pPr/>
              <a:t>11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850E9-3D05-4617-B38D-01C1190B1F2A}" type="slidenum">
              <a:rPr lang="en-US"/>
              <a:pPr/>
              <a:t>12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D885D-AD71-4A8A-AB0E-153FCD0F0369}" type="slidenum">
              <a:rPr lang="en-US"/>
              <a:pPr/>
              <a:t>13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FECF2-491A-4CC4-93DD-293E7B2FCBDF}" type="slidenum">
              <a:rPr lang="en-US"/>
              <a:pPr/>
              <a:t>14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50CB4-CD71-4EE5-9594-4A3376410915}" type="slidenum">
              <a:rPr lang="en-US"/>
              <a:pPr/>
              <a:t>15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B77A5-CAC6-456E-B53A-8E3983D30315}" type="slidenum">
              <a:rPr lang="en-US"/>
              <a:pPr/>
              <a:t>16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3F282-40EE-4F5E-8AB0-209605658343}" type="slidenum">
              <a:rPr lang="en-US"/>
              <a:pPr/>
              <a:t>17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7C816-E7E2-4931-8CBB-03B24D3DDDCE}" type="slidenum">
              <a:rPr lang="en-US"/>
              <a:pPr/>
              <a:t>18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524E8-8382-4846-8F39-F9891216C8BB}" type="slidenum">
              <a:rPr lang="en-US"/>
              <a:pPr/>
              <a:t>19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2D019-1B03-40AC-A31E-59190123178E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67881-FE83-421B-B01B-F3CD47808E17}" type="slidenum">
              <a:rPr lang="en-US"/>
              <a:pPr/>
              <a:t>20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D9C7B-9A62-4A1F-8695-265A68E6C1E4}" type="slidenum">
              <a:rPr lang="en-US"/>
              <a:pPr/>
              <a:t>21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527D8-BEA3-4102-B9E7-2818F9632B9B}" type="slidenum">
              <a:rPr lang="en-US"/>
              <a:pPr/>
              <a:t>22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6C924-E563-485A-AA71-2EE69D387833}" type="slidenum">
              <a:rPr lang="en-US"/>
              <a:pPr/>
              <a:t>23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B6BF1-99FB-468D-8A94-E1F627071391}" type="slidenum">
              <a:rPr lang="en-US"/>
              <a:pPr/>
              <a:t>24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CF355-0B27-4326-92C0-3FD260AAF1AF}" type="slidenum">
              <a:rPr lang="en-US"/>
              <a:pPr/>
              <a:t>25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3858B-D589-4133-97E7-5004D1CB5C70}" type="slidenum">
              <a:rPr lang="en-US"/>
              <a:pPr/>
              <a:t>26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346F8-42DF-4CA3-9455-1B00709A882F}" type="slidenum">
              <a:rPr lang="en-US"/>
              <a:pPr/>
              <a:t>27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78CB6-78A9-4147-8B35-A4731C7FB8CB}" type="slidenum">
              <a:rPr lang="en-US"/>
              <a:pPr/>
              <a:t>28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B778B-831F-4A8C-BDE1-891B1B2AC490}" type="slidenum">
              <a:rPr lang="en-US"/>
              <a:pPr/>
              <a:t>29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528A1-FD2D-4A80-BE25-7F841EB12CBD}" type="slidenum">
              <a:rPr lang="en-US"/>
              <a:pPr/>
              <a:t>3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D7ADD-15AC-49AB-B1D9-B08FA79D36D5}" type="slidenum">
              <a:rPr lang="en-US"/>
              <a:pPr/>
              <a:t>30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DB39E-3250-4C72-9FB0-19E011CDAE67}" type="slidenum">
              <a:rPr lang="en-US"/>
              <a:pPr/>
              <a:t>31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8B5DF-7078-4F5B-A43C-662A3D898D60}" type="slidenum">
              <a:rPr lang="en-US"/>
              <a:pPr/>
              <a:t>32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DBFBB-6061-41DB-B172-1F786FE579DE}" type="slidenum">
              <a:rPr lang="en-US"/>
              <a:pPr/>
              <a:t>33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745FB-B8D0-45A1-AECE-D1BE3F6E6CED}" type="slidenum">
              <a:rPr lang="en-US"/>
              <a:pPr/>
              <a:t>34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2FB3-602A-40C0-84E5-3AB176A1BA57}" type="slidenum">
              <a:rPr lang="en-US"/>
              <a:pPr/>
              <a:t>35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C2D17-61FB-4D40-8C3B-D4DEC98463D6}" type="slidenum">
              <a:rPr lang="en-US"/>
              <a:pPr/>
              <a:t>36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7630D-37FA-47D2-8B42-587F66F1AD09}" type="slidenum">
              <a:rPr lang="en-US"/>
              <a:pPr/>
              <a:t>37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17C33-6E59-4D87-AFE4-6B3F5BD69D69}" type="slidenum">
              <a:rPr lang="en-US"/>
              <a:pPr/>
              <a:t>38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B2FFF-2870-4D42-8660-61A077AD0951}" type="slidenum">
              <a:rPr lang="en-US"/>
              <a:pPr/>
              <a:t>39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E16CA-A962-489D-A6A3-3C4543C7E270}" type="slidenum">
              <a:rPr lang="en-US"/>
              <a:pPr/>
              <a:t>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C5E4-336D-4739-8242-C0B3ABFFBBE4}" type="slidenum">
              <a:rPr lang="en-US"/>
              <a:pPr/>
              <a:t>40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33F5B-80BF-4035-8BDD-02D70DD1F149}" type="slidenum">
              <a:rPr lang="en-US"/>
              <a:pPr/>
              <a:t>41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B82A4-B4E0-4923-BF69-EBA1FA02F2D3}" type="slidenum">
              <a:rPr lang="en-US"/>
              <a:pPr/>
              <a:t>42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94F7E-6333-47A8-B4D3-22F3EE76750A}" type="slidenum">
              <a:rPr lang="en-US"/>
              <a:pPr/>
              <a:t>43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FC163-0C82-443D-B40C-05D13BF8A883}" type="slidenum">
              <a:rPr lang="en-US"/>
              <a:pPr/>
              <a:t>44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7895A-35A5-4864-9A27-7D2F4094D034}" type="slidenum">
              <a:rPr lang="en-US"/>
              <a:pPr/>
              <a:t>45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4A180-79AA-4E28-B458-A3592D15D410}" type="slidenum">
              <a:rPr lang="en-US"/>
              <a:pPr/>
              <a:t>46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1BA75-58E1-4996-9D1D-944CD24E8870}" type="slidenum">
              <a:rPr lang="en-US"/>
              <a:pPr/>
              <a:t>47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2FDEE-F639-4248-A294-09FCD9358343}" type="slidenum">
              <a:rPr lang="en-US"/>
              <a:pPr/>
              <a:t>48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E3676-CE1A-498B-91FC-793352BAD186}" type="slidenum">
              <a:rPr lang="en-US"/>
              <a:pPr/>
              <a:t>49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61D15-20BA-40FD-AECA-C93E3F4A800B}" type="slidenum">
              <a:rPr lang="en-US"/>
              <a:pPr/>
              <a:t>5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DB183-E400-4EF8-9FF2-3C9C80A1A10A}" type="slidenum">
              <a:rPr lang="en-US"/>
              <a:pPr/>
              <a:t>50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3F597-3239-4CC1-9644-C523250AD541}" type="slidenum">
              <a:rPr lang="en-US"/>
              <a:pPr/>
              <a:t>51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195FF-D138-4D9B-B8AF-A96E82E1501F}" type="slidenum">
              <a:rPr lang="en-US"/>
              <a:pPr/>
              <a:t>52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E8F6-8C2B-4D38-A2B8-9CF116097478}" type="slidenum">
              <a:rPr lang="en-US"/>
              <a:pPr/>
              <a:t>53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BE197-B2D0-4F3F-A7BC-6BDA90FE86D1}" type="slidenum">
              <a:rPr lang="en-US"/>
              <a:pPr/>
              <a:t>54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AFEF7-4F79-4CE3-A90A-C8E0BF34E169}" type="slidenum">
              <a:rPr lang="en-US"/>
              <a:pPr/>
              <a:t>55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3DBB-4F89-42CE-908B-3C921A428260}" type="slidenum">
              <a:rPr lang="en-US"/>
              <a:pPr/>
              <a:t>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CE95D-4125-4CED-BA47-A85DCB54E7B8}" type="slidenum">
              <a:rPr lang="en-US"/>
              <a:pPr/>
              <a:t>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06286-FF5C-4120-8129-A9317F9F5208}" type="slidenum">
              <a:rPr lang="en-US"/>
              <a:pPr/>
              <a:t>8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5D7D5-017A-446A-973F-C6ACF4FE2FCC}" type="slidenum">
              <a:rPr lang="en-US"/>
              <a:pPr/>
              <a:t>9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45B4AA-1E13-4B26-984C-FB85A26A5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62E0C9-8B12-488F-A5FF-60312AA3F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6204E2-6587-41ED-91FA-8B2D5A3CB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00842-3E22-4A12-BFD7-3FDA3D70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4EE9B9-8347-4993-A55A-CA7C9B27B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96A1C5-C1BE-4798-8C5E-9D2FCC895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18496-F662-444D-99ED-66EFD2387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A38F6B-71AC-4269-B5D8-01330791B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3734B-16C1-432C-AA27-E6B310661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A47B0C-DECA-40BC-B289-A07376EDD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398F4-08D2-4F39-B05F-14DD5FECE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84788C-3C1A-409E-884F-71A0296EC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1784" name="Text Box 8"/>
          <p:cNvSpPr txBox="1">
            <a:spLocks noChangeArrowheads="1"/>
          </p:cNvSpPr>
          <p:nvPr userDrawn="1"/>
        </p:nvSpPr>
        <p:spPr bwMode="auto">
          <a:xfrm>
            <a:off x="8350250" y="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10-</a:t>
            </a:r>
            <a:fld id="{EE95619E-3225-4B44-A37C-973E199F31A3}" type="slidenum">
              <a:rPr lang="en-US"/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086600" cy="1752600"/>
          </a:xfrm>
        </p:spPr>
        <p:txBody>
          <a:bodyPr/>
          <a:lstStyle/>
          <a:p>
            <a:r>
              <a:rPr lang="en-US" sz="3600" b="1" dirty="0" smtClean="0"/>
              <a:t>Chapter 10 </a:t>
            </a:r>
          </a:p>
          <a:p>
            <a:r>
              <a:rPr lang="en-US" sz="3600" b="1" dirty="0" smtClean="0"/>
              <a:t>Designing </a:t>
            </a:r>
            <a:r>
              <a:rPr lang="en-US" sz="3600" b="1" dirty="0"/>
              <a:t>Databases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28600" y="152400"/>
            <a:ext cx="746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75000"/>
              </a:lnSpc>
            </a:pPr>
            <a:r>
              <a:rPr lang="en-US" sz="4000" b="1" dirty="0" smtClean="0">
                <a:solidFill>
                  <a:schemeClr val="tx2"/>
                </a:solidFill>
              </a:rPr>
              <a:t>Modern Systems Analysis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and Design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Jeffrey A. </a:t>
            </a:r>
            <a:r>
              <a:rPr lang="en-US" sz="2800" b="1" dirty="0" err="1" smtClean="0">
                <a:solidFill>
                  <a:schemeClr val="tx2"/>
                </a:solidFill>
              </a:rPr>
              <a:t>Hoffer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Joey F. George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Joseph S. </a:t>
            </a:r>
            <a:r>
              <a:rPr lang="en-US" sz="2800" b="1" dirty="0" err="1" smtClean="0">
                <a:solidFill>
                  <a:schemeClr val="tx2"/>
                </a:solidFill>
              </a:rPr>
              <a:t>Valacich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r>
              <a:rPr lang="en-US"/>
              <a:t>Well-Structured Relation</a:t>
            </a:r>
          </a:p>
        </p:txBody>
      </p:sp>
      <p:pic>
        <p:nvPicPr>
          <p:cNvPr id="220164" name="Picture 4" descr="FIG10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7620000" cy="2876550"/>
          </a:xfrm>
          <a:prstGeom prst="rect">
            <a:avLst/>
          </a:prstGeom>
          <a:noFill/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517525" y="4602163"/>
            <a:ext cx="7254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400" dirty="0"/>
              <a:t>No redundancy, and data pertains to a single entity, an employee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r>
              <a:rPr lang="en-US"/>
              <a:t>A Poorly Structured Relation</a:t>
            </a:r>
          </a:p>
        </p:txBody>
      </p:sp>
      <p:pic>
        <p:nvPicPr>
          <p:cNvPr id="218117" name="Picture 5" descr="FIG10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5400"/>
            <a:ext cx="7620000" cy="2724150"/>
          </a:xfrm>
          <a:prstGeom prst="rect">
            <a:avLst/>
          </a:prstGeom>
          <a:noFill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304800" y="4449763"/>
            <a:ext cx="7254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400"/>
              <a:t>Redundancies, because data pertains to a two entities, employees and the courses they take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239000" cy="1143000"/>
          </a:xfrm>
        </p:spPr>
        <p:txBody>
          <a:bodyPr/>
          <a:lstStyle/>
          <a:p>
            <a:r>
              <a:rPr lang="en-US" altLang="en-US"/>
              <a:t>Normalization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7963"/>
            <a:ext cx="7239000" cy="4525962"/>
          </a:xfrm>
        </p:spPr>
        <p:txBody>
          <a:bodyPr/>
          <a:lstStyle/>
          <a:p>
            <a:pPr marL="609600" indent="-609600"/>
            <a:r>
              <a:rPr lang="en-US" altLang="en-US" dirty="0"/>
              <a:t>The process of converting complex data structures into simple, stable data structures</a:t>
            </a:r>
          </a:p>
          <a:p>
            <a:pPr marL="609600" indent="-609600"/>
            <a:r>
              <a:rPr lang="en-US" altLang="en-US" dirty="0"/>
              <a:t>First Normal From (1NF)</a:t>
            </a:r>
          </a:p>
          <a:p>
            <a:pPr marL="990600" lvl="1" indent="-533400"/>
            <a:r>
              <a:rPr lang="en-US" altLang="en-US" dirty="0"/>
              <a:t>Unique rows</a:t>
            </a:r>
          </a:p>
          <a:p>
            <a:pPr marL="990600" lvl="1" indent="-533400"/>
            <a:r>
              <a:rPr lang="en-US" altLang="en-US" dirty="0"/>
              <a:t>No </a:t>
            </a:r>
            <a:r>
              <a:rPr lang="en-US" altLang="en-US" dirty="0" err="1"/>
              <a:t>multivalued</a:t>
            </a:r>
            <a:r>
              <a:rPr lang="en-US" altLang="en-US" dirty="0"/>
              <a:t> attributes</a:t>
            </a:r>
          </a:p>
          <a:p>
            <a:pPr marL="990600" lvl="1" indent="-533400"/>
            <a:r>
              <a:rPr lang="en-US" altLang="en-US" dirty="0"/>
              <a:t>All relations are in 1NF</a:t>
            </a:r>
          </a:p>
          <a:p>
            <a:pPr marL="609600" indent="-609600"/>
            <a:endParaRPr lang="en-US" altLang="en-US" dirty="0"/>
          </a:p>
          <a:p>
            <a:pPr marL="609600" indent="-60960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39000" cy="1143000"/>
          </a:xfrm>
        </p:spPr>
        <p:txBody>
          <a:bodyPr/>
          <a:lstStyle/>
          <a:p>
            <a:r>
              <a:rPr lang="en-US" altLang="en-US" dirty="0"/>
              <a:t>Normalization (cont.)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1706563"/>
            <a:ext cx="6837362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 dirty="0"/>
              <a:t>Second Normal Form (2NF)</a:t>
            </a:r>
          </a:p>
          <a:p>
            <a:pPr marL="990600" lvl="1" indent="-533400" algn="just">
              <a:lnSpc>
                <a:spcPct val="80000"/>
              </a:lnSpc>
            </a:pPr>
            <a:r>
              <a:rPr lang="en-US" altLang="en-US" sz="2400" dirty="0"/>
              <a:t>Each </a:t>
            </a:r>
            <a:r>
              <a:rPr lang="en-US" altLang="en-US" sz="2400" dirty="0" err="1"/>
              <a:t>nonprimary</a:t>
            </a:r>
            <a:r>
              <a:rPr lang="en-US" altLang="en-US" sz="2400" dirty="0"/>
              <a:t> key attribute is identified by the whole key (called full functional dependency).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 dirty="0"/>
              <a:t>Third Normal Form (3NF)</a:t>
            </a:r>
          </a:p>
          <a:p>
            <a:pPr marL="990600" lvl="1" indent="-533400" algn="just">
              <a:lnSpc>
                <a:spcPct val="80000"/>
              </a:lnSpc>
            </a:pPr>
            <a:r>
              <a:rPr lang="en-US" altLang="en-US" sz="2400" dirty="0" err="1"/>
              <a:t>Nonprimary</a:t>
            </a:r>
            <a:r>
              <a:rPr lang="en-US" altLang="en-US" sz="2400" dirty="0"/>
              <a:t> key attributes do not depend on each other (i.e. no transitive dependencies).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altLang="en-US" sz="2800" dirty="0"/>
              <a:t>The result of normalization is that every </a:t>
            </a:r>
            <a:r>
              <a:rPr lang="en-US" altLang="en-US" sz="2800" dirty="0" err="1"/>
              <a:t>nonprimary</a:t>
            </a:r>
            <a:r>
              <a:rPr lang="en-US" altLang="en-US" sz="2800" dirty="0"/>
              <a:t> key attribute depends upon the whole primary key.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39000" cy="533400"/>
          </a:xfrm>
        </p:spPr>
        <p:txBody>
          <a:bodyPr/>
          <a:lstStyle/>
          <a:p>
            <a:r>
              <a:rPr lang="en-US" sz="4000"/>
              <a:t>Normalized Relations</a:t>
            </a:r>
          </a:p>
        </p:txBody>
      </p:sp>
      <p:pic>
        <p:nvPicPr>
          <p:cNvPr id="226308" name="Picture 4" descr="FIG10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63963"/>
            <a:ext cx="3881438" cy="1663700"/>
          </a:xfrm>
          <a:prstGeom prst="rect">
            <a:avLst/>
          </a:prstGeom>
          <a:noFill/>
        </p:spPr>
      </p:pic>
      <p:pic>
        <p:nvPicPr>
          <p:cNvPr id="226309" name="Picture 5" descr="FIG10_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429000"/>
            <a:ext cx="2895600" cy="2133600"/>
          </a:xfrm>
          <a:prstGeom prst="rect">
            <a:avLst/>
          </a:prstGeom>
          <a:noFill/>
        </p:spPr>
      </p:pic>
      <p:pic>
        <p:nvPicPr>
          <p:cNvPr id="226310" name="Picture 6" descr="FIG10_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020763"/>
            <a:ext cx="4559300" cy="1630362"/>
          </a:xfrm>
          <a:prstGeom prst="rect">
            <a:avLst/>
          </a:prstGeom>
          <a:noFill/>
        </p:spPr>
      </p:pic>
      <p:cxnSp>
        <p:nvCxnSpPr>
          <p:cNvPr id="226311" name="AutoShape 7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2017713" y="2651125"/>
            <a:ext cx="2852737" cy="1112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6312" name="AutoShape 8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4870450" y="2651125"/>
            <a:ext cx="1301750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457200" y="1706563"/>
            <a:ext cx="1981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Redundancies removed by breaking into two separate relations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71450"/>
            <a:ext cx="7164388" cy="1219200"/>
          </a:xfrm>
        </p:spPr>
        <p:txBody>
          <a:bodyPr/>
          <a:lstStyle/>
          <a:p>
            <a:r>
              <a:rPr lang="en-US" altLang="en-US" sz="4000"/>
              <a:t>Functional Dependencies and Determinants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466850"/>
            <a:ext cx="7515225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Functional Dependency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particular relationship between two attributes.  For a given relation, attribute B is functionally dependent on attribute A is, for every valid value of A, </a:t>
            </a:r>
            <a:r>
              <a:rPr lang="en-US" altLang="en-US" sz="2000" u="sng" dirty="0"/>
              <a:t>that value of A uniquely determines the value of B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Determinant: an attribute that determines the values of other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All primary keys are determinants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Symbolic notation: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</a:t>
            </a:r>
            <a:r>
              <a:rPr lang="en-US" altLang="en-US" sz="2000" dirty="0">
                <a:sym typeface="Wingdings" pitchFamily="2" charset="2"/>
              </a:rPr>
              <a:t> B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Wingdings" pitchFamily="2" charset="2"/>
              </a:rPr>
              <a:t>A is the determinant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Wingdings" pitchFamily="2" charset="2"/>
              </a:rPr>
              <a:t>B is functionally dependent on A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28600"/>
            <a:ext cx="7205662" cy="1219200"/>
          </a:xfrm>
        </p:spPr>
        <p:txBody>
          <a:bodyPr/>
          <a:lstStyle/>
          <a:p>
            <a:r>
              <a:rPr lang="en-US" altLang="en-US" sz="3600" dirty="0"/>
              <a:t>Identifying Functional Dependencies and Determinants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84338"/>
            <a:ext cx="7239000" cy="4191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800" dirty="0"/>
              <a:t>Functional dependency is not a </a:t>
            </a:r>
            <a:r>
              <a:rPr lang="en-US" altLang="en-US" sz="2800" dirty="0" smtClean="0"/>
              <a:t>mathematical </a:t>
            </a:r>
            <a:r>
              <a:rPr lang="en-US" altLang="en-US" sz="2800" dirty="0"/>
              <a:t>dependency.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/>
              <a:t>Instances (or sample data) in a relation do not prove the existence of a functional dependency.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/>
              <a:t>Knowledge of problem domain is most reliable method for identifying functional dependency.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r>
              <a:rPr lang="en-US" altLang="en-US"/>
              <a:t>Second Normal Form (2NF)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554162"/>
            <a:ext cx="7275512" cy="45418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dirty="0"/>
              <a:t>A relation is in second normal form (2NF) if any of the following conditions apply: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The primary key consists of only one attribute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Every </a:t>
            </a:r>
            <a:r>
              <a:rPr lang="en-US" altLang="en-US" dirty="0" err="1"/>
              <a:t>nonprimary</a:t>
            </a:r>
            <a:r>
              <a:rPr lang="en-US" altLang="en-US" dirty="0"/>
              <a:t> key attribute is functionally dependent on the full set of primary key attributes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066800"/>
          </a:xfrm>
        </p:spPr>
        <p:txBody>
          <a:bodyPr/>
          <a:lstStyle/>
          <a:p>
            <a:r>
              <a:rPr lang="en-US" altLang="en-US" sz="4000"/>
              <a:t>Conversion to a Higher Normal Form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77963"/>
            <a:ext cx="7467600" cy="4525962"/>
          </a:xfrm>
        </p:spPr>
        <p:txBody>
          <a:bodyPr/>
          <a:lstStyle/>
          <a:p>
            <a:pPr algn="just"/>
            <a:r>
              <a:rPr lang="en-US" altLang="en-US" dirty="0"/>
              <a:t>To convert a relation into 2NF or 3NF, decompose the relation into new relations using the attributes, called determinants, that determine other attributes.</a:t>
            </a:r>
          </a:p>
          <a:p>
            <a:pPr algn="just"/>
            <a:r>
              <a:rPr lang="en-US" altLang="en-US" dirty="0"/>
              <a:t>The determinants become the primary key of the new relation.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r>
              <a:rPr lang="en-US"/>
              <a:t>1NF but not 2NF</a:t>
            </a:r>
          </a:p>
        </p:txBody>
      </p:sp>
      <p:pic>
        <p:nvPicPr>
          <p:cNvPr id="240643" name="Picture 3" descr="FIG10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1066800"/>
            <a:ext cx="7620000" cy="2724150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52400" y="3810000"/>
            <a:ext cx="743108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EMPLOYEE2(</a:t>
            </a:r>
            <a:r>
              <a:rPr lang="en-US" u="sng"/>
              <a:t>Emp_ID</a:t>
            </a:r>
            <a:r>
              <a:rPr lang="en-US"/>
              <a:t>, Name, Dept, Salary, </a:t>
            </a:r>
            <a:r>
              <a:rPr lang="en-US" u="sng"/>
              <a:t>Course</a:t>
            </a:r>
            <a:r>
              <a:rPr lang="en-US"/>
              <a:t>, Date_Completed)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Functional dependencies: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AutoNum type="arabicPeriod"/>
            </a:pPr>
            <a:r>
              <a:rPr lang="en-US"/>
              <a:t>Emp_ID </a:t>
            </a:r>
            <a:r>
              <a:rPr lang="en-US">
                <a:sym typeface="Wingdings" pitchFamily="2" charset="2"/>
              </a:rPr>
              <a:t> Name, Dept, Salary                    partial key dependency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AutoNum type="arabicPeriod"/>
            </a:pPr>
            <a:r>
              <a:rPr lang="en-US">
                <a:sym typeface="Wingdings" pitchFamily="2" charset="2"/>
              </a:rPr>
              <a:t>Emp_ID, Course  Date_Completed</a:t>
            </a:r>
          </a:p>
        </p:txBody>
      </p:sp>
      <p:sp>
        <p:nvSpPr>
          <p:cNvPr id="240646" name="AutoShape 6"/>
          <p:cNvSpPr>
            <a:spLocks noChangeArrowheads="1"/>
          </p:cNvSpPr>
          <p:nvPr/>
        </p:nvSpPr>
        <p:spPr bwMode="auto">
          <a:xfrm>
            <a:off x="4456113" y="48768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239000" cy="1143000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Define key database design terms.</a:t>
            </a:r>
          </a:p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Explain the role of database design in the IS development process.</a:t>
            </a:r>
          </a:p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Transform E-R or class diagrams into normalized relations.</a:t>
            </a:r>
          </a:p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Merge normalized relations from separate user views into a consolidated set of well-structured relations.</a:t>
            </a:r>
          </a:p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Choose storage formats for fields.</a:t>
            </a:r>
          </a:p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Translate well-structured relations into database tables.</a:t>
            </a:r>
          </a:p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Explain when to use different types of file organizations.</a:t>
            </a:r>
          </a:p>
          <a:p>
            <a:pPr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400"/>
              <a:t>Describe the purpose and appropriate use of indexes.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7239000" cy="1143000"/>
          </a:xfrm>
        </p:spPr>
        <p:txBody>
          <a:bodyPr/>
          <a:lstStyle/>
          <a:p>
            <a:r>
              <a:rPr lang="en-US"/>
              <a:t>2NF (actually, also 3NF)</a:t>
            </a:r>
          </a:p>
        </p:txBody>
      </p:sp>
      <p:pic>
        <p:nvPicPr>
          <p:cNvPr id="241668" name="Picture 4" descr="FIG10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857375"/>
            <a:ext cx="4191000" cy="2057400"/>
          </a:xfrm>
          <a:prstGeom prst="rect">
            <a:avLst/>
          </a:prstGeom>
          <a:noFill/>
        </p:spPr>
      </p:pic>
      <p:pic>
        <p:nvPicPr>
          <p:cNvPr id="241669" name="Picture 5" descr="FIG10_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295400"/>
            <a:ext cx="3276600" cy="2638425"/>
          </a:xfrm>
          <a:prstGeom prst="rect">
            <a:avLst/>
          </a:prstGeom>
          <a:noFill/>
        </p:spPr>
      </p:pic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-76200" y="4038600"/>
            <a:ext cx="45720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/>
              <a:t>EMPLOYEE1(</a:t>
            </a:r>
            <a:r>
              <a:rPr lang="en-US" sz="1600" u="sng"/>
              <a:t>Emp_ID</a:t>
            </a:r>
            <a:r>
              <a:rPr lang="en-US" sz="1600"/>
              <a:t>, Name, Dept, Salary)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600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/>
              <a:t>Functional dependencies: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US" sz="1600"/>
              <a:t>Emp_ID </a:t>
            </a:r>
            <a:r>
              <a:rPr lang="en-US" sz="1600">
                <a:sym typeface="Wingdings" pitchFamily="2" charset="2"/>
              </a:rPr>
              <a:t> Customer_Name, SalesPerson</a:t>
            </a:r>
            <a:endParaRPr lang="en-US" sz="1600"/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4648200" y="3962400"/>
            <a:ext cx="3733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/>
              <a:t>EMPCOURSE(</a:t>
            </a:r>
            <a:r>
              <a:rPr lang="en-US" sz="1600" u="sng"/>
              <a:t>Emp_ID</a:t>
            </a:r>
            <a:r>
              <a:rPr lang="en-US" sz="1600"/>
              <a:t>, Course, Date_Completed)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600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/>
              <a:t>Functional dependency: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US" sz="1600">
                <a:sym typeface="Wingdings" pitchFamily="2" charset="2"/>
              </a:rPr>
              <a:t>Emp_ID, Course  Date_Completed</a:t>
            </a:r>
            <a:endParaRPr lang="en-US" sz="16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39000" cy="1066800"/>
          </a:xfrm>
        </p:spPr>
        <p:txBody>
          <a:bodyPr/>
          <a:lstStyle/>
          <a:p>
            <a:r>
              <a:rPr lang="en-US" altLang="en-US" sz="4000"/>
              <a:t>Third Normal Form (3NF)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A relation is in third normal form (3NF) if it is in second normal form (2NF) and there are no functional (transitive) dependencies between two (or more) </a:t>
            </a:r>
            <a:r>
              <a:rPr lang="en-US" altLang="en-US" dirty="0" err="1"/>
              <a:t>nonprimary</a:t>
            </a:r>
            <a:r>
              <a:rPr lang="en-US" altLang="en-US" dirty="0"/>
              <a:t> key attributes.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r>
              <a:rPr lang="en-US"/>
              <a:t>2NF but not 3NF</a:t>
            </a:r>
          </a:p>
        </p:txBody>
      </p:sp>
      <p:pic>
        <p:nvPicPr>
          <p:cNvPr id="236548" name="Picture 4" descr="FIG10_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01763"/>
            <a:ext cx="6705600" cy="2800350"/>
          </a:xfrm>
          <a:prstGeom prst="rect">
            <a:avLst/>
          </a:prstGeom>
          <a:noFill/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654685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SALES(</a:t>
            </a:r>
            <a:r>
              <a:rPr lang="en-US" u="sng"/>
              <a:t>Customer_ID</a:t>
            </a:r>
            <a:r>
              <a:rPr lang="en-US"/>
              <a:t>, Customer_Name, SalesPerson, Region)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/>
              <a:t>Functional dependencies: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AutoNum type="arabicPeriod"/>
            </a:pPr>
            <a:r>
              <a:rPr lang="en-US"/>
              <a:t>Customer_ID </a:t>
            </a:r>
            <a:r>
              <a:rPr lang="en-US">
                <a:sym typeface="Wingdings" pitchFamily="2" charset="2"/>
              </a:rPr>
              <a:t> Customer_Name, SalesPerson, Region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AutoNum type="arabicPeriod"/>
            </a:pPr>
            <a:r>
              <a:rPr lang="en-US">
                <a:sym typeface="Wingdings" pitchFamily="2" charset="2"/>
              </a:rPr>
              <a:t>SalesPerson  Region </a:t>
            </a:r>
            <a:endParaRPr lang="en-US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6765925" y="53832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/>
              <a:t>transitive</a:t>
            </a:r>
          </a:p>
        </p:txBody>
      </p:sp>
      <p:sp>
        <p:nvSpPr>
          <p:cNvPr id="236551" name="AutoShape 7"/>
          <p:cNvSpPr>
            <a:spLocks/>
          </p:cNvSpPr>
          <p:nvPr/>
        </p:nvSpPr>
        <p:spPr bwMode="auto">
          <a:xfrm>
            <a:off x="6553200" y="51816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84150" y="152400"/>
            <a:ext cx="7239000" cy="1143000"/>
          </a:xfrm>
        </p:spPr>
        <p:txBody>
          <a:bodyPr/>
          <a:lstStyle/>
          <a:p>
            <a:r>
              <a:rPr lang="en-US"/>
              <a:t>Converted to 3NF</a:t>
            </a:r>
          </a:p>
        </p:txBody>
      </p:sp>
      <p:pic>
        <p:nvPicPr>
          <p:cNvPr id="238597" name="Picture 5" descr="FIG10_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7620000" cy="2590800"/>
          </a:xfrm>
          <a:prstGeom prst="rect">
            <a:avLst/>
          </a:prstGeom>
          <a:noFill/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0" y="3886200"/>
            <a:ext cx="56388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/>
              <a:t>SALES1(</a:t>
            </a:r>
            <a:r>
              <a:rPr lang="en-US" sz="1600" u="sng" dirty="0" err="1"/>
              <a:t>Customer_ID</a:t>
            </a:r>
            <a:r>
              <a:rPr lang="en-US" sz="1600" dirty="0"/>
              <a:t>, </a:t>
            </a:r>
            <a:r>
              <a:rPr lang="en-US" sz="1600" dirty="0" err="1"/>
              <a:t>Customer_Name</a:t>
            </a:r>
            <a:r>
              <a:rPr lang="en-US" sz="1600" dirty="0"/>
              <a:t>, </a:t>
            </a:r>
            <a:r>
              <a:rPr lang="en-US" sz="1600" dirty="0" err="1"/>
              <a:t>SalesPerson</a:t>
            </a:r>
            <a:r>
              <a:rPr lang="en-US" sz="1600" dirty="0"/>
              <a:t>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600" dirty="0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/>
              <a:t>Functional dependencies: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US" sz="1600" dirty="0" err="1"/>
              <a:t>Customer_ID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Customer_Name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SalesPerson</a:t>
            </a:r>
            <a:endParaRPr lang="en-US" sz="1600" dirty="0"/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5257800" y="3886200"/>
            <a:ext cx="34290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/>
              <a:t>SPERSON(</a:t>
            </a:r>
            <a:r>
              <a:rPr lang="en-US" sz="1600" u="sng" dirty="0" err="1"/>
              <a:t>SalesPerson</a:t>
            </a:r>
            <a:r>
              <a:rPr lang="en-US" sz="1600" dirty="0"/>
              <a:t>, Region)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600" dirty="0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/>
              <a:t>Functional dependency: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US" sz="1600" dirty="0" err="1">
                <a:sym typeface="Wingdings" pitchFamily="2" charset="2"/>
              </a:rPr>
              <a:t>SalesPerson</a:t>
            </a:r>
            <a:r>
              <a:rPr lang="en-US" sz="1600" dirty="0">
                <a:sym typeface="Wingdings" pitchFamily="2" charset="2"/>
              </a:rPr>
              <a:t>  Region</a:t>
            </a:r>
            <a:endParaRPr lang="en-US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39000" cy="1066800"/>
          </a:xfrm>
        </p:spPr>
        <p:txBody>
          <a:bodyPr/>
          <a:lstStyle/>
          <a:p>
            <a:r>
              <a:rPr lang="en-US" altLang="en-US" sz="4000"/>
              <a:t>Functional Dependencies and</a:t>
            </a:r>
            <a:br>
              <a:rPr lang="en-US" altLang="en-US" sz="4000"/>
            </a:br>
            <a:r>
              <a:rPr lang="en-US" altLang="en-US" sz="4000"/>
              <a:t> Primary Keys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4163"/>
            <a:ext cx="7239000" cy="4525962"/>
          </a:xfrm>
        </p:spPr>
        <p:txBody>
          <a:bodyPr/>
          <a:lstStyle/>
          <a:p>
            <a:r>
              <a:rPr lang="en-US" altLang="en-US" sz="2800" dirty="0"/>
              <a:t>Foreign Key</a:t>
            </a:r>
          </a:p>
          <a:p>
            <a:pPr lvl="1" algn="just"/>
            <a:r>
              <a:rPr lang="en-US" altLang="en-US" sz="2400" dirty="0"/>
              <a:t>An attribute that appears as a </a:t>
            </a:r>
            <a:r>
              <a:rPr lang="en-US" altLang="en-US" sz="2400" dirty="0" err="1"/>
              <a:t>nonprimary</a:t>
            </a:r>
            <a:r>
              <a:rPr lang="en-US" altLang="en-US" sz="2400" dirty="0"/>
              <a:t> key attribute in one relation and as a primary key attribute (or part of a primary key) in another relation</a:t>
            </a:r>
          </a:p>
          <a:p>
            <a:r>
              <a:rPr lang="en-US" altLang="en-US" sz="2800" dirty="0"/>
              <a:t>Referential Integrity</a:t>
            </a:r>
          </a:p>
          <a:p>
            <a:pPr lvl="1" algn="just"/>
            <a:r>
              <a:rPr lang="en-US" altLang="en-US" sz="2400" dirty="0"/>
              <a:t>An integrity constraint specifying that the value (or existence) of an attribute in one relation depends on the value (or existence) of the same attribute in another relation</a:t>
            </a:r>
          </a:p>
          <a:p>
            <a:endParaRPr lang="en-US" altLang="en-US" sz="2800" dirty="0"/>
          </a:p>
          <a:p>
            <a:pPr lvl="1"/>
            <a:endParaRPr lang="en-US" alt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en-US"/>
              <a:t>Foreign Key Example</a:t>
            </a:r>
          </a:p>
        </p:txBody>
      </p:sp>
      <p:pic>
        <p:nvPicPr>
          <p:cNvPr id="249859" name="Picture 3" descr="FIG10_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7086600" cy="2457450"/>
          </a:xfrm>
          <a:prstGeom prst="rect">
            <a:avLst/>
          </a:prstGeom>
          <a:noFill/>
        </p:spPr>
      </p:pic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3124200" y="3600450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The foreign key</a:t>
            </a: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3886200" y="337185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0" y="4057650"/>
            <a:ext cx="76406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The foreign key establishes a one-to-many relationship between SPERSON (one) and SALES1 (many)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2000"/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There can be no SalesPerson value in SALES1 that does not exist in SPERSON (referential integrity)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Transforming E-R Diagrams into Relations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dirty="0"/>
              <a:t>It is useful to transform the conceptual data model into a set of normalized relations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Steps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Represent entities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Represent relationships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Normalize the relations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Merge the relations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239000" cy="1143000"/>
          </a:xfrm>
        </p:spPr>
        <p:txBody>
          <a:bodyPr/>
          <a:lstStyle/>
          <a:p>
            <a:r>
              <a:rPr lang="en-US" altLang="en-US"/>
              <a:t>Representing Entities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7963"/>
            <a:ext cx="7239000" cy="4525962"/>
          </a:xfrm>
        </p:spPr>
        <p:txBody>
          <a:bodyPr/>
          <a:lstStyle/>
          <a:p>
            <a:pPr marL="609600" indent="-609600" algn="just"/>
            <a:r>
              <a:rPr lang="en-US" altLang="en-US" sz="2800" dirty="0"/>
              <a:t>Each regular entity is transformed into a relation.</a:t>
            </a:r>
          </a:p>
          <a:p>
            <a:pPr marL="609600" indent="-609600" algn="just"/>
            <a:r>
              <a:rPr lang="en-US" altLang="en-US" sz="2800" dirty="0"/>
              <a:t>The identifier of the entity type becomes the primary key of the corresponding relation.</a:t>
            </a:r>
          </a:p>
          <a:p>
            <a:pPr marL="609600" indent="-609600" algn="just"/>
            <a:r>
              <a:rPr lang="en-US" altLang="en-US" sz="2800" dirty="0"/>
              <a:t>The primary key must satisfy the following two conditions.</a:t>
            </a:r>
          </a:p>
          <a:p>
            <a:pPr marL="990600" lvl="1" indent="-533400" algn="just">
              <a:buFont typeface="Wingdings" pitchFamily="2" charset="2"/>
              <a:buAutoNum type="alphaLcPeriod"/>
            </a:pPr>
            <a:r>
              <a:rPr lang="en-US" altLang="en-US" sz="2400" dirty="0"/>
              <a:t>The value of the key must uniquely identify every row in the relation.</a:t>
            </a:r>
          </a:p>
          <a:p>
            <a:pPr marL="990600" lvl="1" indent="-533400" algn="just">
              <a:buFont typeface="Wingdings" pitchFamily="2" charset="2"/>
              <a:buAutoNum type="alphaLcPeriod"/>
            </a:pPr>
            <a:r>
              <a:rPr lang="en-US" altLang="en-US" sz="2400" dirty="0"/>
              <a:t>The key should be </a:t>
            </a:r>
            <a:r>
              <a:rPr lang="en-US" altLang="en-US" sz="2400" dirty="0" err="1"/>
              <a:t>nonredundant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 descr="FIG10_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7620000" cy="3314700"/>
          </a:xfrm>
          <a:prstGeom prst="rect">
            <a:avLst/>
          </a:prstGeom>
          <a:noFill/>
        </p:spPr>
      </p:pic>
      <p:pic>
        <p:nvPicPr>
          <p:cNvPr id="254981" name="Picture 5" descr="FIG10_1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86200"/>
            <a:ext cx="7620000" cy="17335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39000" cy="1143000"/>
          </a:xfrm>
        </p:spPr>
        <p:txBody>
          <a:bodyPr/>
          <a:lstStyle/>
          <a:p>
            <a:r>
              <a:rPr lang="en-US" altLang="en-US"/>
              <a:t>Represent Relationships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4163"/>
            <a:ext cx="73914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Binary 1:N Relationships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dirty="0"/>
              <a:t>Add the primary key attribute (or attributes) of the entity on the one side of the relationship as a foreign key in the relation on the right side.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dirty="0"/>
              <a:t>The one side </a:t>
            </a:r>
            <a:r>
              <a:rPr lang="en-US" altLang="en-US" sz="2400" i="1" dirty="0"/>
              <a:t>migrates</a:t>
            </a:r>
            <a:r>
              <a:rPr lang="en-US" altLang="en-US" sz="2400" dirty="0"/>
              <a:t> to the many side.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Binary or Unary 1:1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Three possible options</a:t>
            </a:r>
          </a:p>
          <a:p>
            <a:pPr lvl="2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000" dirty="0"/>
              <a:t>Add the primary key of A as a foreign key of B.</a:t>
            </a:r>
          </a:p>
          <a:p>
            <a:pPr lvl="2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000" dirty="0"/>
              <a:t>Add the primary key of B as a foreign key of A.</a:t>
            </a:r>
          </a:p>
          <a:p>
            <a:pPr lvl="2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000" dirty="0"/>
              <a:t>Both of the above.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 descr="FIG1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650557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0" name="Picture 4" descr="FIG10_1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1257300"/>
            <a:ext cx="6381750" cy="4838700"/>
          </a:xfrm>
          <a:prstGeom prst="rect">
            <a:avLst/>
          </a:prstGeom>
          <a:noFill/>
        </p:spPr>
      </p:pic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0" y="76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en-US" sz="4000">
                <a:solidFill>
                  <a:schemeClr val="tx2"/>
                </a:solidFill>
              </a:rPr>
              <a:t>Represent Relationships (cont.)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4" name="Picture 4" descr="FIG10_1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7620000" cy="2552700"/>
          </a:xfrm>
          <a:prstGeom prst="rect">
            <a:avLst/>
          </a:prstGeom>
          <a:noFill/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524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en-US" sz="4000">
                <a:solidFill>
                  <a:schemeClr val="tx2"/>
                </a:solidFill>
              </a:rPr>
              <a:t>Represent Relationships (cont.)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7239000" cy="1066800"/>
          </a:xfrm>
        </p:spPr>
        <p:txBody>
          <a:bodyPr/>
          <a:lstStyle/>
          <a:p>
            <a:r>
              <a:rPr lang="en-US" altLang="en-US" sz="4000"/>
              <a:t>Represent Relationships (cont.)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7391400" cy="2209800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Binary and Higher M:N relationships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altLang="en-US" dirty="0"/>
              <a:t>Create another relation and include primary keys of all relations as primary key of new relation.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4" descr="FIG10_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1485900"/>
            <a:ext cx="6800850" cy="4533900"/>
          </a:xfrm>
          <a:prstGeom prst="rect">
            <a:avLst/>
          </a:prstGeom>
          <a:noFill/>
        </p:spPr>
      </p:pic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762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en-US" sz="4000">
                <a:solidFill>
                  <a:schemeClr val="tx2"/>
                </a:solidFill>
              </a:rPr>
              <a:t>Represent Relationships (cont.)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FIG10_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257300"/>
            <a:ext cx="7277100" cy="4762500"/>
          </a:xfrm>
          <a:prstGeom prst="rect">
            <a:avLst/>
          </a:prstGeom>
          <a:noFill/>
        </p:spPr>
      </p:pic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76200" y="152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altLang="en-US" sz="4000">
                <a:solidFill>
                  <a:schemeClr val="tx2"/>
                </a:solidFill>
              </a:rPr>
              <a:t>Represent Relationships (cont.)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239000" cy="1066800"/>
          </a:xfrm>
        </p:spPr>
        <p:txBody>
          <a:bodyPr/>
          <a:lstStyle/>
          <a:p>
            <a:r>
              <a:rPr lang="en-US" altLang="en-US"/>
              <a:t>Represent Relationships (cont.)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6563"/>
            <a:ext cx="73914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Unary 1:N Relationships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altLang="en-US" sz="2400" dirty="0"/>
              <a:t>Relationship between instances of a single entity type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dirty="0"/>
              <a:t>Utilize a recursive foreign key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A foreign key in a relation that references the primary key values of that same relation.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Unary M:N Relationships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dirty="0"/>
              <a:t>Create a separate relation.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altLang="en-US" sz="2400" dirty="0"/>
              <a:t>Primary key of new relation is a composite of two attributes that both take their values from the same primary key.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 descr="FIG10_1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5257800" cy="4457700"/>
          </a:xfrm>
          <a:prstGeom prst="rect">
            <a:avLst/>
          </a:prstGeom>
          <a:noFill/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609600" y="5127625"/>
            <a:ext cx="617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EMPLOYEE(Emp_ID, Name, Birthdate, Manager_ID)</a:t>
            </a:r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>
            <a:off x="5257800" y="55245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2133600" y="55245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228600" y="4953000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ITEM(</a:t>
            </a:r>
            <a:r>
              <a:rPr lang="en-US" sz="2000" dirty="0" err="1"/>
              <a:t>Item_Number</a:t>
            </a:r>
            <a:r>
              <a:rPr lang="en-US" sz="2000" dirty="0"/>
              <a:t>, Name, Cost)</a:t>
            </a:r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>
            <a:off x="2590800" y="58293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67270" name="Picture 6" descr="FIG10_1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6248400" cy="4514273"/>
          </a:xfrm>
          <a:prstGeom prst="rect">
            <a:avLst/>
          </a:prstGeom>
          <a:noFill/>
        </p:spPr>
      </p:pic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212725" y="5475288"/>
            <a:ext cx="758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ITEMCOMPONENT(</a:t>
            </a:r>
            <a:r>
              <a:rPr lang="en-US" sz="2000" dirty="0" err="1"/>
              <a:t>Item_Number</a:t>
            </a:r>
            <a:r>
              <a:rPr lang="en-US" sz="2000" dirty="0"/>
              <a:t>, </a:t>
            </a:r>
            <a:r>
              <a:rPr lang="en-US" sz="2000" dirty="0" err="1"/>
              <a:t>Component_Number</a:t>
            </a:r>
            <a:r>
              <a:rPr lang="en-US" sz="2000" dirty="0"/>
              <a:t>, </a:t>
            </a:r>
            <a:r>
              <a:rPr lang="en-US" sz="2000" dirty="0" err="1"/>
              <a:t>Quatity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239000" cy="1143000"/>
          </a:xfrm>
        </p:spPr>
        <p:txBody>
          <a:bodyPr/>
          <a:lstStyle/>
          <a:p>
            <a:r>
              <a:rPr lang="en-US" altLang="en-US"/>
              <a:t>Merging Relations (View Integration)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630363"/>
            <a:ext cx="6837362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Purpose is to remove redundant relations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View Integration Problems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Synonyms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Two different names used for the same attribute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When merging, get agreement from users on a single, standard name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Homonyms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A single attribute name that is used for two or more different attributes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Resolved by creating a new name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Dependencies between </a:t>
            </a:r>
            <a:r>
              <a:rPr lang="en-US" altLang="en-US" sz="2000" dirty="0" err="1"/>
              <a:t>nonkeys</a:t>
            </a:r>
            <a:endParaRPr lang="en-US" altLang="en-US" sz="2000" dirty="0"/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Dependencies may be created as a result of view integration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In order to resolve, the new relation must be normalized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371600"/>
          </a:xfrm>
        </p:spPr>
        <p:txBody>
          <a:bodyPr/>
          <a:lstStyle/>
          <a:p>
            <a:r>
              <a:rPr lang="en-US" altLang="en-US" sz="4000"/>
              <a:t>Physical File and Database Design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600200"/>
            <a:ext cx="6837362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/>
              <a:t>The following information is required: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altLang="en-US" sz="2400" dirty="0"/>
              <a:t>Normalized relations, including volume estimates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/>
              <a:t>Definitions of each attribute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altLang="en-US" sz="2400" dirty="0"/>
              <a:t>Descriptions of where and when data are used, entered, retrieved, deleted, and updated (including frequencies)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altLang="en-US" sz="2400" dirty="0"/>
              <a:t>Expectations or requirements for response time and data integrity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altLang="en-US" sz="2400" dirty="0"/>
              <a:t>Descriptions of the technologies used for implementing the files and database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239000" cy="1143000"/>
          </a:xfrm>
        </p:spPr>
        <p:txBody>
          <a:bodyPr/>
          <a:lstStyle/>
          <a:p>
            <a:r>
              <a:rPr lang="en-US"/>
              <a:t>Logical Database Design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54163"/>
            <a:ext cx="723900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Based upon the conceptual data model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Four key steps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Develop a logical data model for each known user interface for the application using normalization principles.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Combine normalized data requirements from all user interfaces into one consolidated logical database model (view integration).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Translate the conceptual E-R data model for the application into normalized data requirements.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Compare the consolidated logical database design with the translated E-R model and produce one final logical database model for the application.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239000" cy="1143000"/>
          </a:xfrm>
        </p:spPr>
        <p:txBody>
          <a:bodyPr/>
          <a:lstStyle/>
          <a:p>
            <a:r>
              <a:rPr lang="en-US" altLang="en-US"/>
              <a:t>Designing Fields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391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Field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Smallest unit of named application data recognized by system software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Attributes from relations will be represented as fields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Data Type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 coding scheme recognized by system software for representing organizational data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Choosing data types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Four objectives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Minimize storage space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Represent all possible values of the field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Improve data integrity of the field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Support all data manipulations desired on the field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Calculated fields</a:t>
            </a:r>
          </a:p>
          <a:p>
            <a:pPr lvl="2" algn="just">
              <a:lnSpc>
                <a:spcPct val="80000"/>
              </a:lnSpc>
            </a:pPr>
            <a:r>
              <a:rPr lang="en-US" altLang="en-US" sz="1800" dirty="0"/>
              <a:t>A field that can be derived from other database fields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239000" cy="990600"/>
          </a:xfrm>
        </p:spPr>
        <p:txBody>
          <a:bodyPr/>
          <a:lstStyle/>
          <a:p>
            <a:r>
              <a:rPr lang="en-US" altLang="en-US" sz="4000"/>
              <a:t>Methods of Controlling Data Integrity</a:t>
            </a:r>
            <a:endParaRPr lang="en-US" altLang="en-US" sz="280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554163"/>
            <a:ext cx="6837362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Default Value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A value a field will assume unless an explicit value is entered for that field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Range Control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Limits range of values that can be entered into field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Referential Integrity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An integrity constraint specifying that the value (or existence) of an attribute in one relation depends on the value (or existence) of the same attribute in another relation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Null Value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000" dirty="0"/>
              <a:t>A special field value, distinct from 0, blank, or any other value, that indicates that the value for the field is missing or otherwise unknown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FIG10_1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838200"/>
            <a:ext cx="7620000" cy="2400300"/>
          </a:xfrm>
          <a:prstGeom prst="rect">
            <a:avLst/>
          </a:prstGeom>
          <a:noFill/>
        </p:spPr>
      </p:pic>
      <p:pic>
        <p:nvPicPr>
          <p:cNvPr id="279557" name="Picture 5" descr="FIG10_1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29000"/>
            <a:ext cx="76200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239000" cy="1143000"/>
          </a:xfrm>
        </p:spPr>
        <p:txBody>
          <a:bodyPr/>
          <a:lstStyle/>
          <a:p>
            <a:r>
              <a:rPr lang="en-US" altLang="en-US"/>
              <a:t>Designing Physical Tables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401763"/>
            <a:ext cx="6837362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Relational database is a set of related tables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Physical Table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000" dirty="0"/>
              <a:t>A named set of rows and columns that specifies the fields in each row of the table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Design Goals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Efficient use of secondary storage (disk space)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Disks are divided into units that can be read in one machine operation.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1800" dirty="0"/>
              <a:t>Space is used most efficiently when the physical length of a table row divides close to evenly with storage unit.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Efficient data processing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Data are most efficiently processed when stored next to each other in secondary memory.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239000" cy="1143000"/>
          </a:xfrm>
        </p:spPr>
        <p:txBody>
          <a:bodyPr/>
          <a:lstStyle/>
          <a:p>
            <a:r>
              <a:rPr lang="en-US" altLang="en-US"/>
              <a:t>Denormalization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477963"/>
            <a:ext cx="6837362" cy="4419600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</a:pPr>
            <a:r>
              <a:rPr lang="en-US" altLang="en-US" sz="2400" dirty="0"/>
              <a:t>The process of splitting or combining normalized relations into physical tables based on affinity of use of rows and fields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Partitioning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000" dirty="0"/>
              <a:t>Capability to split a table into separate sections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000" dirty="0"/>
              <a:t>Oracle 9i implements three types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altLang="en-US" sz="1800" dirty="0"/>
              <a:t>Range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altLang="en-US" sz="1800" dirty="0"/>
              <a:t>Hash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altLang="en-US" sz="1800" dirty="0"/>
              <a:t>Composite</a:t>
            </a:r>
          </a:p>
          <a:p>
            <a:pPr marL="533400" indent="-533400" algn="just">
              <a:lnSpc>
                <a:spcPct val="90000"/>
              </a:lnSpc>
            </a:pPr>
            <a:r>
              <a:rPr lang="en-US" altLang="en-US" sz="2400" dirty="0"/>
              <a:t>Optimizes certain operations at the expense of others</a:t>
            </a:r>
          </a:p>
          <a:p>
            <a:pPr marL="1714500" lvl="3" indent="-342900">
              <a:lnSpc>
                <a:spcPct val="90000"/>
              </a:lnSpc>
            </a:pPr>
            <a:endParaRPr lang="en-US" altLang="en-US" sz="1600" dirty="0"/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239000" cy="1143000"/>
          </a:xfrm>
        </p:spPr>
        <p:txBody>
          <a:bodyPr/>
          <a:lstStyle/>
          <a:p>
            <a:r>
              <a:rPr lang="en-US" altLang="en-US" dirty="0"/>
              <a:t>When to </a:t>
            </a:r>
            <a:r>
              <a:rPr lang="en-US" altLang="en-US" dirty="0" err="1"/>
              <a:t>Denormalize</a:t>
            </a:r>
            <a:endParaRPr lang="en-US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7963"/>
            <a:ext cx="7239000" cy="4525962"/>
          </a:xfrm>
        </p:spPr>
        <p:txBody>
          <a:bodyPr/>
          <a:lstStyle/>
          <a:p>
            <a:pPr algn="just"/>
            <a:r>
              <a:rPr lang="en-US" altLang="en-US" dirty="0"/>
              <a:t>Three common situations where </a:t>
            </a:r>
            <a:r>
              <a:rPr lang="en-US" altLang="en-US" dirty="0" err="1"/>
              <a:t>denormalization</a:t>
            </a:r>
            <a:r>
              <a:rPr lang="en-US" altLang="en-US" dirty="0"/>
              <a:t> may be used</a:t>
            </a:r>
          </a:p>
          <a:p>
            <a:pPr lvl="1">
              <a:buFont typeface="Wingdings" pitchFamily="2" charset="2"/>
              <a:buAutoNum type="arabicPeriod"/>
            </a:pPr>
            <a:r>
              <a:rPr lang="en-US" altLang="en-US" dirty="0"/>
              <a:t>Two entities with a one-to-one relationship</a:t>
            </a:r>
          </a:p>
          <a:p>
            <a:pPr lvl="1">
              <a:buFont typeface="Wingdings" pitchFamily="2" charset="2"/>
              <a:buAutoNum type="arabicPeriod"/>
            </a:pPr>
            <a:r>
              <a:rPr lang="en-US" altLang="en-US" dirty="0"/>
              <a:t>A many-to-many relationship with </a:t>
            </a:r>
            <a:r>
              <a:rPr lang="en-US" altLang="en-US" dirty="0" err="1"/>
              <a:t>nonkey</a:t>
            </a:r>
            <a:r>
              <a:rPr lang="en-US" altLang="en-US" dirty="0"/>
              <a:t> attributes</a:t>
            </a:r>
          </a:p>
          <a:p>
            <a:pPr lvl="1">
              <a:buFont typeface="Wingdings" pitchFamily="2" charset="2"/>
              <a:buAutoNum type="arabicPeriod"/>
            </a:pPr>
            <a:r>
              <a:rPr lang="en-US" altLang="en-US" dirty="0"/>
              <a:t>Reference data</a:t>
            </a:r>
          </a:p>
          <a:p>
            <a:endParaRPr lang="en-US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4" name="Picture 6" descr="FIG10_1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7620000" cy="56864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FIG10_1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71247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FIG10_1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33400"/>
            <a:ext cx="7620000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239000" cy="1143000"/>
          </a:xfrm>
        </p:spPr>
        <p:txBody>
          <a:bodyPr/>
          <a:lstStyle/>
          <a:p>
            <a:r>
              <a:rPr lang="en-US" altLang="en-US"/>
              <a:t>Designing Physical Tables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1401763"/>
            <a:ext cx="6837362" cy="4419600"/>
          </a:xfrm>
        </p:spPr>
        <p:txBody>
          <a:bodyPr/>
          <a:lstStyle/>
          <a:p>
            <a:pPr marL="609600" indent="-609600"/>
            <a:r>
              <a:rPr lang="en-US" altLang="en-US" sz="2800"/>
              <a:t>File Organization</a:t>
            </a:r>
          </a:p>
          <a:p>
            <a:pPr marL="990600" lvl="1" indent="-533400"/>
            <a:r>
              <a:rPr lang="en-US" altLang="en-US" sz="2400"/>
              <a:t>A technique for physically arranging the records of a file</a:t>
            </a:r>
          </a:p>
          <a:p>
            <a:pPr marL="990600" lvl="1" indent="-533400"/>
            <a:r>
              <a:rPr lang="en-US" altLang="en-US" sz="2400"/>
              <a:t>Objectives for choosing file organization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altLang="en-US" sz="2000"/>
              <a:t>Fast data retrieval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altLang="en-US" sz="2000"/>
              <a:t>High throughput for processing transactions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altLang="en-US" sz="2000"/>
              <a:t>Efficient use of storage space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altLang="en-US" sz="2000"/>
              <a:t>Protection from failures or data loss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altLang="en-US" sz="2000"/>
              <a:t>Minimizing need for reorganization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altLang="en-US" sz="2000"/>
              <a:t>Accommodating growth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altLang="en-US" sz="2000"/>
              <a:t>Security from unauthorized use</a:t>
            </a:r>
          </a:p>
          <a:p>
            <a:pPr marL="1371600" lvl="2" indent="-457200"/>
            <a:endParaRPr lang="en-US" altLang="en-US" sz="200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7239000" cy="1143000"/>
          </a:xfrm>
        </p:spPr>
        <p:txBody>
          <a:bodyPr/>
          <a:lstStyle/>
          <a:p>
            <a:r>
              <a:rPr lang="en-US"/>
              <a:t>Physical Database Design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2390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Based upon results of logical database design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Key decisions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Choosing storage format for each attribute from the logical database model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Grouping attributes from the logical database model into physical records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Arranging related records in secondary memory (hard disks and magnetic tapes) so that records can be stored, retrieved and updated rapidly</a:t>
            </a:r>
          </a:p>
          <a:p>
            <a:pPr marL="838200" lvl="1" indent="-381000" algn="just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r>
              <a:rPr lang="en-US" altLang="en-US" sz="2000" dirty="0"/>
              <a:t>Selecting media and structures for storing data to make access more efficient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en-US"/>
              <a:t>Sequential File Organization</a:t>
            </a:r>
          </a:p>
        </p:txBody>
      </p:sp>
      <p:pic>
        <p:nvPicPr>
          <p:cNvPr id="289797" name="Picture 5" descr="FIG10_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3181350" cy="4686300"/>
          </a:xfrm>
          <a:prstGeom prst="rect">
            <a:avLst/>
          </a:prstGeom>
          <a:noFill/>
        </p:spPr>
      </p:pic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98525" y="2098675"/>
            <a:ext cx="2682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/>
              <a:t>A file organization in which rows are stored in a sequence according to primary key value</a:t>
            </a: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r>
              <a:rPr lang="en-US"/>
              <a:t>Indexed File Organization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1371600"/>
            <a:ext cx="31242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 sz="2000"/>
              <a:t>A file organization in which rows are stored either sequentially or nonsequentially and an index is created that allows software to locate individual rows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 sz="2000"/>
              <a:t>Index: A table used to determine the location of rows in a file that satisfy some condition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en-US" sz="2000"/>
          </a:p>
        </p:txBody>
      </p:sp>
      <p:pic>
        <p:nvPicPr>
          <p:cNvPr id="296965" name="Picture 5" descr="FIG10_2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371600"/>
            <a:ext cx="4343400" cy="41417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239000" cy="1143000"/>
          </a:xfrm>
        </p:spPr>
        <p:txBody>
          <a:bodyPr/>
          <a:lstStyle/>
          <a:p>
            <a:r>
              <a:rPr lang="en-US" sz="4000"/>
              <a:t>Guidelines for Choosing Indexes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7239000" cy="4525962"/>
          </a:xfrm>
        </p:spPr>
        <p:txBody>
          <a:bodyPr/>
          <a:lstStyle/>
          <a:p>
            <a:r>
              <a:rPr lang="en-US"/>
              <a:t>Specify a unique index for the primary key of each table.</a:t>
            </a:r>
          </a:p>
          <a:p>
            <a:r>
              <a:rPr lang="en-US"/>
              <a:t>Specify an index for foreign keys.</a:t>
            </a:r>
          </a:p>
          <a:p>
            <a:r>
              <a:rPr lang="en-US"/>
              <a:t>Specify an index for nonkey fields that are referenced in qualification, sorting and grouping commands for the purpose of retrieving data.</a:t>
            </a: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7239000" cy="1143000"/>
          </a:xfrm>
        </p:spPr>
        <p:txBody>
          <a:bodyPr/>
          <a:lstStyle/>
          <a:p>
            <a:r>
              <a:rPr lang="en-US"/>
              <a:t>Hashed File Organization</a:t>
            </a: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228600" y="2200275"/>
            <a:ext cx="3124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 sz="2000"/>
              <a:t>A file organization in which the address for each row is determined using an algorithm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en-US" sz="2000"/>
          </a:p>
        </p:txBody>
      </p:sp>
      <p:pic>
        <p:nvPicPr>
          <p:cNvPr id="297989" name="Picture 5" descr="FIG10_2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4419600" cy="4168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 descr="TBL10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7714211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556375" cy="1143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7315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 this chapter you learned how to: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Define key database design terms.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Explain the role of database design in the IS development process.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Transform E-R or class diagrams into normalized relations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Merge normalized relations from separate user views into a consolidated set of well-structured relations.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Choose storage formats for fields.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Translate well-structured relations into database tables.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Explain when to use different types of file organizations.</a:t>
            </a:r>
          </a:p>
          <a:p>
            <a:pPr lvl="1">
              <a:lnSpc>
                <a:spcPct val="8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000"/>
              <a:t>Describe the purpose and appropriate use of indexes.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543800" cy="1066800"/>
          </a:xfrm>
        </p:spPr>
        <p:txBody>
          <a:bodyPr/>
          <a:lstStyle/>
          <a:p>
            <a:r>
              <a:rPr lang="en-US" altLang="en-US" dirty="0"/>
              <a:t>Deliverables and Outcomes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7467600" cy="4572000"/>
          </a:xfrm>
        </p:spPr>
        <p:txBody>
          <a:bodyPr/>
          <a:lstStyle/>
          <a:p>
            <a:r>
              <a:rPr lang="en-US" altLang="en-US" dirty="0"/>
              <a:t>Logical database design</a:t>
            </a:r>
          </a:p>
          <a:p>
            <a:pPr lvl="1" algn="just"/>
            <a:r>
              <a:rPr lang="en-US" altLang="en-US" dirty="0"/>
              <a:t>must account for every data element on a system input or output</a:t>
            </a:r>
          </a:p>
          <a:p>
            <a:pPr lvl="1" algn="just"/>
            <a:r>
              <a:rPr lang="en-US" altLang="en-US" dirty="0"/>
              <a:t>normalized relations are the primary deliverable</a:t>
            </a:r>
          </a:p>
          <a:p>
            <a:r>
              <a:rPr lang="en-US" altLang="en-US" dirty="0"/>
              <a:t>Physical database design</a:t>
            </a:r>
          </a:p>
          <a:p>
            <a:pPr lvl="1"/>
            <a:r>
              <a:rPr lang="en-US" altLang="en-US" dirty="0"/>
              <a:t> converting relations into database tables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/>
              <a:t>Relational Database Model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600200"/>
            <a:ext cx="7418387" cy="4114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600" b="1" dirty="0"/>
              <a:t>Relational Database</a:t>
            </a:r>
            <a:r>
              <a:rPr lang="en-US" altLang="en-US" sz="2600" dirty="0"/>
              <a:t>: data represented as a set of related tables (or relations)</a:t>
            </a:r>
          </a:p>
          <a:p>
            <a:pPr algn="just">
              <a:lnSpc>
                <a:spcPct val="80000"/>
              </a:lnSpc>
            </a:pPr>
            <a:r>
              <a:rPr lang="en-US" altLang="en-US" sz="2600" b="1" dirty="0"/>
              <a:t>Relation</a:t>
            </a:r>
            <a:r>
              <a:rPr lang="en-US" altLang="en-US" sz="2600" dirty="0"/>
              <a:t>: a named, two-dimensional table of data.  Each relation consists of a set of named columns and an arbitrary number of unnamed rows</a:t>
            </a:r>
          </a:p>
          <a:p>
            <a:pPr algn="just">
              <a:lnSpc>
                <a:spcPct val="80000"/>
              </a:lnSpc>
            </a:pPr>
            <a:r>
              <a:rPr lang="en-US" altLang="en-US" sz="2600" b="1" dirty="0"/>
              <a:t>Well-Structured Relation</a:t>
            </a:r>
            <a:r>
              <a:rPr lang="en-US" altLang="en-US" sz="2600" dirty="0"/>
              <a:t>: a relation that contains a minimum amount of redundancy and allows users to insert, modify, and delete the rows without errors or inconsistencies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altLang="en-US"/>
              <a:t>Properties of a Relation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837362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800" dirty="0"/>
              <a:t>Entries in cells are simple.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/>
              <a:t>Entries in columns are from the same set of values.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/>
              <a:t>Each row is unique.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/>
              <a:t>The sequence of columns can be interchanged without changing the meaning or use of the relation.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/>
              <a:t>The rows may be interchanged or stored in any sequence.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239000" cy="1143000"/>
          </a:xfrm>
        </p:spPr>
        <p:txBody>
          <a:bodyPr/>
          <a:lstStyle/>
          <a:p>
            <a:r>
              <a:rPr lang="en-US"/>
              <a:t>Primary Keys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208837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Primary Key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An attribute whose value is unique across all occurrences of a relation.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relations have a primary key.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/>
              <a:t>is how rows are ensured to be unique.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A primary key may involve a single attribute or be composed of multiple attributes.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2005 ISU Green-Blue">
  <a:themeElements>
    <a:clrScheme name="2005 ISU Green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 ISU Gree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5 ISU Green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 ISU Green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 ISU Green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 ISU Green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 ISU Green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 ISU Green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 ISU Green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 ISU Green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 ISU Green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 ISU Green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 ISU Green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 ISU Green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2005 ISU Green-Blue</Template>
  <TotalTime>2660</TotalTime>
  <Words>2175</Words>
  <Application>Microsoft PowerPoint</Application>
  <PresentationFormat>On-screen Show (4:3)</PresentationFormat>
  <Paragraphs>323</Paragraphs>
  <Slides>55</Slides>
  <Notes>55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2005 ISU Green-Blue</vt:lpstr>
      <vt:lpstr>Slide 1</vt:lpstr>
      <vt:lpstr>Learning Objectives</vt:lpstr>
      <vt:lpstr>Slide 3</vt:lpstr>
      <vt:lpstr>Logical Database Design</vt:lpstr>
      <vt:lpstr>Physical Database Design</vt:lpstr>
      <vt:lpstr>Deliverables and Outcomes</vt:lpstr>
      <vt:lpstr>Relational Database Model</vt:lpstr>
      <vt:lpstr>Properties of a Relation</vt:lpstr>
      <vt:lpstr>Primary Keys</vt:lpstr>
      <vt:lpstr>Well-Structured Relation</vt:lpstr>
      <vt:lpstr>A Poorly Structured Relation</vt:lpstr>
      <vt:lpstr>Normalization</vt:lpstr>
      <vt:lpstr>Normalization (cont.)</vt:lpstr>
      <vt:lpstr>Normalized Relations</vt:lpstr>
      <vt:lpstr>Functional Dependencies and Determinants</vt:lpstr>
      <vt:lpstr>Identifying Functional Dependencies and Determinants</vt:lpstr>
      <vt:lpstr>Second Normal Form (2NF)</vt:lpstr>
      <vt:lpstr>Conversion to a Higher Normal Form</vt:lpstr>
      <vt:lpstr>1NF but not 2NF</vt:lpstr>
      <vt:lpstr>2NF (actually, also 3NF)</vt:lpstr>
      <vt:lpstr>Third Normal Form (3NF)</vt:lpstr>
      <vt:lpstr>2NF but not 3NF</vt:lpstr>
      <vt:lpstr>Converted to 3NF</vt:lpstr>
      <vt:lpstr>Functional Dependencies and  Primary Keys</vt:lpstr>
      <vt:lpstr>Foreign Key Example</vt:lpstr>
      <vt:lpstr>Transforming E-R Diagrams into Relations</vt:lpstr>
      <vt:lpstr>Representing Entities</vt:lpstr>
      <vt:lpstr>Slide 28</vt:lpstr>
      <vt:lpstr>Represent Relationships</vt:lpstr>
      <vt:lpstr>Slide 30</vt:lpstr>
      <vt:lpstr>Slide 31</vt:lpstr>
      <vt:lpstr>Represent Relationships (cont.)</vt:lpstr>
      <vt:lpstr>Slide 33</vt:lpstr>
      <vt:lpstr>Slide 34</vt:lpstr>
      <vt:lpstr>Represent Relationships (cont.)</vt:lpstr>
      <vt:lpstr>Slide 36</vt:lpstr>
      <vt:lpstr>Slide 37</vt:lpstr>
      <vt:lpstr>Merging Relations (View Integration)</vt:lpstr>
      <vt:lpstr>Physical File and Database Design</vt:lpstr>
      <vt:lpstr>Designing Fields</vt:lpstr>
      <vt:lpstr>Methods of Controlling Data Integrity</vt:lpstr>
      <vt:lpstr>Slide 42</vt:lpstr>
      <vt:lpstr>Designing Physical Tables</vt:lpstr>
      <vt:lpstr>Denormalization</vt:lpstr>
      <vt:lpstr>When to Denormalize</vt:lpstr>
      <vt:lpstr>Slide 46</vt:lpstr>
      <vt:lpstr>Slide 47</vt:lpstr>
      <vt:lpstr>Slide 48</vt:lpstr>
      <vt:lpstr>Designing Physical Tables</vt:lpstr>
      <vt:lpstr>Sequential File Organization</vt:lpstr>
      <vt:lpstr>Indexed File Organization</vt:lpstr>
      <vt:lpstr>Guidelines for Choosing Indexes</vt:lpstr>
      <vt:lpstr>Hashed File Organization</vt:lpstr>
      <vt:lpstr>Slide 54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Systems Analysis and Design Ch10</dc:title>
  <dc:creator>Mike Mitri</dc:creator>
  <cp:lastModifiedBy>Stars</cp:lastModifiedBy>
  <cp:revision>343</cp:revision>
  <cp:lastPrinted>1601-01-01T00:00:00Z</cp:lastPrinted>
  <dcterms:created xsi:type="dcterms:W3CDTF">2000-04-11T00:26:26Z</dcterms:created>
  <dcterms:modified xsi:type="dcterms:W3CDTF">2014-03-15T18:46:22Z</dcterms:modified>
</cp:coreProperties>
</file>